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1" r:id="rId7"/>
    <p:sldId id="272" r:id="rId8"/>
    <p:sldId id="273" r:id="rId9"/>
    <p:sldId id="264" r:id="rId10"/>
    <p:sldId id="262" r:id="rId11"/>
    <p:sldId id="263" r:id="rId12"/>
    <p:sldId id="265" r:id="rId13"/>
    <p:sldId id="274" r:id="rId14"/>
    <p:sldId id="275" r:id="rId15"/>
    <p:sldId id="276" r:id="rId16"/>
    <p:sldId id="277" r:id="rId17"/>
    <p:sldId id="278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Algerian" pitchFamily="82" charset="0"/>
              </a:rPr>
              <a:t>Algal Classification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C00000"/>
                </a:solidFill>
                <a:latin typeface="Bahnschrift" pitchFamily="34" charset="0"/>
              </a:rPr>
              <a:t>Introduction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Algae comprise a group of autotrophic, chlorophyll containing </a:t>
            </a:r>
            <a:r>
              <a:rPr lang="en-US" sz="2800" dirty="0" err="1" smtClean="0"/>
              <a:t>thalloid</a:t>
            </a:r>
            <a:r>
              <a:rPr lang="en-US" sz="2800" dirty="0" smtClean="0"/>
              <a:t> plants of simplest type having no true root, stem and leaves.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Habitat ranges </a:t>
            </a:r>
            <a:r>
              <a:rPr lang="fr-FR" sz="2800" dirty="0" err="1" smtClean="0"/>
              <a:t>from</a:t>
            </a:r>
            <a:r>
              <a:rPr lang="fr-FR" sz="2800" dirty="0" smtClean="0"/>
              <a:t> </a:t>
            </a:r>
            <a:r>
              <a:rPr lang="fr-FR" sz="2800" dirty="0" err="1" smtClean="0"/>
              <a:t>freshwater</a:t>
            </a:r>
            <a:r>
              <a:rPr lang="fr-FR" sz="2800" dirty="0" smtClean="0"/>
              <a:t>, marine, </a:t>
            </a:r>
            <a:r>
              <a:rPr lang="fr-FR" sz="2800" dirty="0" err="1" smtClean="0"/>
              <a:t>soil</a:t>
            </a:r>
            <a:r>
              <a:rPr lang="fr-FR" sz="2800" dirty="0" smtClean="0"/>
              <a:t>, lichens,</a:t>
            </a:r>
            <a:br>
              <a:rPr lang="fr-FR" sz="2800" dirty="0" smtClean="0"/>
            </a:br>
            <a:r>
              <a:rPr lang="fr-FR" sz="2800" dirty="0" err="1" smtClean="0"/>
              <a:t>limestone</a:t>
            </a:r>
            <a:r>
              <a:rPr lang="fr-FR" sz="2800" dirty="0" smtClean="0"/>
              <a:t>, polar </a:t>
            </a:r>
            <a:r>
              <a:rPr lang="fr-FR" sz="2800" dirty="0" err="1" smtClean="0"/>
              <a:t>ice</a:t>
            </a:r>
            <a:r>
              <a:rPr lang="fr-FR" sz="2800" dirty="0" smtClean="0"/>
              <a:t> </a:t>
            </a:r>
            <a:r>
              <a:rPr lang="fr-FR" sz="2800" dirty="0" err="1" smtClean="0"/>
              <a:t>etc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>
              <a:solidFill>
                <a:srgbClr val="C00000"/>
              </a:solidFill>
              <a:latin typeface="Bahnschrif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  <a:latin typeface="Bahnschrift" pitchFamily="34" charset="0"/>
              </a:rPr>
              <a:t>International Code of Botanical Nomenclature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Like all plants, the algae are classified in accordance with the</a:t>
            </a:r>
            <a:br>
              <a:rPr lang="en-US" sz="2400" dirty="0" smtClean="0"/>
            </a:br>
            <a:r>
              <a:rPr lang="en-US" sz="2400" dirty="0" smtClean="0"/>
              <a:t>International Code of Botanical Nomenclature.</a:t>
            </a:r>
            <a:br>
              <a:rPr lang="en-US" sz="2400" dirty="0" smtClean="0"/>
            </a:br>
            <a:r>
              <a:rPr lang="en-US" sz="2400" dirty="0" smtClean="0"/>
              <a:t>This code recognizes the individual organism as it belonging to :</a:t>
            </a:r>
          </a:p>
          <a:p>
            <a:pPr marL="457200" indent="-457200" algn="ctr">
              <a:buAutoNum type="arabicPeriod"/>
            </a:pPr>
            <a:r>
              <a:rPr lang="en-US" sz="2000" b="1" dirty="0" smtClean="0"/>
              <a:t>Division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marL="457200" indent="-457200" algn="ctr">
              <a:buAutoNum type="arabicPeriod"/>
            </a:pPr>
            <a:r>
              <a:rPr lang="en-US" sz="2000" b="1" dirty="0" smtClean="0"/>
              <a:t>2. Class</a:t>
            </a:r>
          </a:p>
          <a:p>
            <a:pPr marL="457200" indent="-457200" algn="ctr"/>
            <a:r>
              <a:rPr lang="en-US" sz="2000" b="1" dirty="0" smtClean="0"/>
              <a:t>                                  2a. Subclass           </a:t>
            </a:r>
          </a:p>
          <a:p>
            <a:pPr marL="457200" indent="-457200" algn="ctr"/>
            <a:r>
              <a:rPr lang="en-US" sz="2000" b="1" dirty="0" smtClean="0"/>
              <a:t>3. Order</a:t>
            </a:r>
          </a:p>
          <a:p>
            <a:pPr algn="ctr"/>
            <a:r>
              <a:rPr lang="en-US" sz="2000" b="1" dirty="0" smtClean="0"/>
              <a:t>                                     3a. Suborder</a:t>
            </a:r>
          </a:p>
          <a:p>
            <a:pPr algn="ctr"/>
            <a:r>
              <a:rPr lang="en-US" sz="2000" b="1" dirty="0" smtClean="0"/>
              <a:t>4. Family</a:t>
            </a:r>
          </a:p>
          <a:p>
            <a:pPr algn="ctr"/>
            <a:r>
              <a:rPr lang="en-US" sz="2000" b="1" dirty="0" smtClean="0"/>
              <a:t>                                    4a. Subfamily</a:t>
            </a:r>
          </a:p>
          <a:p>
            <a:pPr algn="ctr"/>
            <a:r>
              <a:rPr lang="en-US" sz="2000" b="1" dirty="0" smtClean="0"/>
              <a:t>5. Genus</a:t>
            </a:r>
          </a:p>
          <a:p>
            <a:pPr algn="ctr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6. Specie</a:t>
            </a:r>
            <a:r>
              <a:rPr lang="en-US" sz="2000" dirty="0" smtClean="0"/>
              <a:t>s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>
              <a:solidFill>
                <a:srgbClr val="002060"/>
              </a:solidFill>
              <a:latin typeface="Bahnschrift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4458494" y="2781300"/>
            <a:ext cx="380206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4458494" y="3390106"/>
            <a:ext cx="380206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458494" y="3999706"/>
            <a:ext cx="380206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458494" y="4609306"/>
            <a:ext cx="380206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4458494" y="5218906"/>
            <a:ext cx="380206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Suffixes recommended by the International Code of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Botanical Nomenclature are: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1. </a:t>
            </a:r>
            <a:r>
              <a:rPr lang="en-US" sz="2800" b="1" dirty="0" smtClean="0">
                <a:solidFill>
                  <a:srgbClr val="002060"/>
                </a:solidFill>
              </a:rPr>
              <a:t>Division </a:t>
            </a:r>
            <a:r>
              <a:rPr lang="en-US" sz="2800" dirty="0" smtClean="0">
                <a:solidFill>
                  <a:srgbClr val="002060"/>
                </a:solidFill>
              </a:rPr>
              <a:t>– </a:t>
            </a:r>
            <a:r>
              <a:rPr lang="en-US" sz="2800" b="1" dirty="0" smtClean="0">
                <a:solidFill>
                  <a:srgbClr val="002060"/>
                </a:solidFill>
              </a:rPr>
              <a:t>phyla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2. </a:t>
            </a:r>
            <a:r>
              <a:rPr lang="en-US" sz="2800" b="1" dirty="0" smtClean="0">
                <a:solidFill>
                  <a:srgbClr val="002060"/>
                </a:solidFill>
              </a:rPr>
              <a:t>Class </a:t>
            </a:r>
            <a:r>
              <a:rPr lang="en-US" sz="2800" dirty="0" smtClean="0">
                <a:solidFill>
                  <a:srgbClr val="002060"/>
                </a:solidFill>
              </a:rPr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phyceae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➢ </a:t>
            </a:r>
            <a:r>
              <a:rPr lang="en-US" sz="2800" b="1" dirty="0" smtClean="0">
                <a:solidFill>
                  <a:srgbClr val="002060"/>
                </a:solidFill>
              </a:rPr>
              <a:t>Sub-class </a:t>
            </a:r>
            <a:r>
              <a:rPr lang="en-US" sz="2800" dirty="0" smtClean="0">
                <a:solidFill>
                  <a:srgbClr val="002060"/>
                </a:solidFill>
              </a:rPr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phycideae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3. </a:t>
            </a:r>
            <a:r>
              <a:rPr lang="en-US" sz="2800" b="1" dirty="0" smtClean="0">
                <a:solidFill>
                  <a:srgbClr val="002060"/>
                </a:solidFill>
              </a:rPr>
              <a:t>Order </a:t>
            </a:r>
            <a:r>
              <a:rPr lang="en-US" sz="2800" dirty="0" smtClean="0">
                <a:solidFill>
                  <a:srgbClr val="002060"/>
                </a:solidFill>
              </a:rPr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ales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➢ </a:t>
            </a:r>
            <a:r>
              <a:rPr lang="en-US" sz="2800" b="1" dirty="0" smtClean="0">
                <a:solidFill>
                  <a:srgbClr val="002060"/>
                </a:solidFill>
              </a:rPr>
              <a:t>Sub-order </a:t>
            </a:r>
            <a:r>
              <a:rPr lang="en-US" sz="2800" dirty="0" smtClean="0">
                <a:solidFill>
                  <a:srgbClr val="002060"/>
                </a:solidFill>
              </a:rPr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inale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4. </a:t>
            </a:r>
            <a:r>
              <a:rPr lang="en-US" sz="2800" b="1" dirty="0" smtClean="0">
                <a:solidFill>
                  <a:srgbClr val="002060"/>
                </a:solidFill>
              </a:rPr>
              <a:t>Family </a:t>
            </a:r>
            <a:r>
              <a:rPr lang="en-US" sz="2800" dirty="0" smtClean="0">
                <a:solidFill>
                  <a:srgbClr val="002060"/>
                </a:solidFill>
              </a:rPr>
              <a:t>– </a:t>
            </a:r>
            <a:r>
              <a:rPr lang="en-US" sz="2800" b="1" dirty="0" smtClean="0">
                <a:solidFill>
                  <a:srgbClr val="002060"/>
                </a:solidFill>
              </a:rPr>
              <a:t>aceae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➢ </a:t>
            </a:r>
            <a:r>
              <a:rPr lang="en-US" sz="2800" b="1" dirty="0" smtClean="0">
                <a:solidFill>
                  <a:srgbClr val="002060"/>
                </a:solidFill>
              </a:rPr>
              <a:t>Sub-family </a:t>
            </a:r>
            <a:r>
              <a:rPr lang="en-US" sz="2800" dirty="0" smtClean="0">
                <a:solidFill>
                  <a:srgbClr val="002060"/>
                </a:solidFill>
              </a:rPr>
              <a:t>– </a:t>
            </a:r>
            <a:r>
              <a:rPr lang="en-US" sz="2800" b="1" dirty="0" smtClean="0">
                <a:solidFill>
                  <a:srgbClr val="002060"/>
                </a:solidFill>
              </a:rPr>
              <a:t>oideae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5. </a:t>
            </a:r>
            <a:r>
              <a:rPr lang="en-US" sz="2800" b="1" dirty="0" smtClean="0">
                <a:solidFill>
                  <a:srgbClr val="002060"/>
                </a:solidFill>
              </a:rPr>
              <a:t>Genus </a:t>
            </a:r>
            <a:r>
              <a:rPr lang="en-US" sz="2800" dirty="0" smtClean="0">
                <a:solidFill>
                  <a:srgbClr val="002060"/>
                </a:solidFill>
              </a:rPr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a Greek Name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6. </a:t>
            </a:r>
            <a:r>
              <a:rPr lang="en-US" sz="2800" b="1" dirty="0" smtClean="0">
                <a:solidFill>
                  <a:srgbClr val="002060"/>
                </a:solidFill>
              </a:rPr>
              <a:t>Species </a:t>
            </a:r>
            <a:r>
              <a:rPr lang="en-US" sz="2800" dirty="0" smtClean="0">
                <a:solidFill>
                  <a:srgbClr val="002060"/>
                </a:solidFill>
              </a:rPr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a Latin Name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CRITERIA FOR ALGAL CLASSIFICATION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The primary classification of algae is based on following five criteria: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rgbClr val="002060"/>
                </a:solidFill>
              </a:rPr>
              <a:t>Photosynthetic pigments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rgbClr val="002060"/>
                </a:solidFill>
              </a:rPr>
              <a:t>Nature of reserve food material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rgbClr val="002060"/>
                </a:solidFill>
              </a:rPr>
              <a:t>Nature of cell wall component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rgbClr val="002060"/>
                </a:solidFill>
              </a:rPr>
              <a:t>Type, number and attachment of flagella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rgbClr val="002060"/>
                </a:solidFill>
              </a:rPr>
              <a:t>Cell wall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Botany\Botany presentations\Biodiversity\Algae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9102045" cy="6476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Botany\Botany presentations\Biodiversity\Algae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06918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Botany\Botany presentations\Biodiversity\Algae\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778654" cy="6786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Bahnschrift" pitchFamily="34" charset="0"/>
              </a:rPr>
              <a:t>IMPORTANT SYSTEM OF CLASSIFICATION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Smith’s system of classification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Fritsch’s system of classification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Classification proposed by </a:t>
            </a:r>
            <a:r>
              <a:rPr lang="en-US" sz="2800" dirty="0" err="1" smtClean="0">
                <a:solidFill>
                  <a:srgbClr val="002060"/>
                </a:solidFill>
              </a:rPr>
              <a:t>Papenfuss</a:t>
            </a:r>
            <a:endParaRPr lang="en-US" sz="2800" dirty="0" smtClean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Classification by Prescott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Round’s system of classification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</a:rPr>
              <a:t>Chapman and Chapman system of classification</a:t>
            </a:r>
            <a:endParaRPr lang="en-US" sz="2800" dirty="0">
              <a:solidFill>
                <a:srgbClr val="002060"/>
              </a:solidFill>
              <a:latin typeface="Bahnschrif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Smith’s system of classification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Classified algae into 7 divi</a:t>
            </a:r>
            <a:r>
              <a:rPr lang="en-US" sz="2400" dirty="0" smtClean="0">
                <a:solidFill>
                  <a:srgbClr val="002060"/>
                </a:solidFill>
              </a:rPr>
              <a:t>sions and divisions into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different classes on the basis of :-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Physiology of vegetative cells.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Morphology of motile reproductive cells .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Reserve foods.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Photosynthetic pigments.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Botany\Botany presentations\Biodiversity\Algae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45" y="609600"/>
            <a:ext cx="9095316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Botany\Botany presentations\Biodiversity\Algae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Botany\Botany presentations\Biodiversity\Algae\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79" y="381000"/>
            <a:ext cx="9036243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Botany\Botany presentations\Biodiversity\Algae\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739" y="0"/>
            <a:ext cx="867652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Botany\Botany presentations\Biodiversity\Algae\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553" y="0"/>
            <a:ext cx="885689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Botany\Botany presentations\Biodiversity\Algae\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736"/>
            <a:ext cx="9174517" cy="683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Botany\Botany presentations\Biodiversity\Algae\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12684" cy="6881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Source:</a:t>
            </a:r>
          </a:p>
          <a:p>
            <a:r>
              <a:rPr lang="en-US" sz="3600" dirty="0" smtClean="0"/>
              <a:t>Book by S. </a:t>
            </a:r>
            <a:r>
              <a:rPr lang="en-US" sz="3600" dirty="0" err="1" smtClean="0"/>
              <a:t>Chand</a:t>
            </a:r>
            <a:r>
              <a:rPr lang="en-US" sz="3600" dirty="0" smtClean="0"/>
              <a:t> Publication</a:t>
            </a:r>
          </a:p>
          <a:p>
            <a:r>
              <a:rPr lang="en-US" sz="3600" dirty="0" smtClean="0"/>
              <a:t>Slideshare.net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148</Words>
  <Application>Microsoft Office PowerPoint</Application>
  <PresentationFormat>On-screen Show (4:3)</PresentationFormat>
  <Paragraphs>35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Algal Classification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Control or Regulation of Cell Cycle</dc:title>
  <dc:creator>HP</dc:creator>
  <cp:lastModifiedBy>HP</cp:lastModifiedBy>
  <cp:revision>38</cp:revision>
  <dcterms:created xsi:type="dcterms:W3CDTF">2006-08-16T00:00:00Z</dcterms:created>
  <dcterms:modified xsi:type="dcterms:W3CDTF">2022-07-15T06:49:00Z</dcterms:modified>
</cp:coreProperties>
</file>